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8" r:id="rId3"/>
    <p:sldId id="260" r:id="rId4"/>
    <p:sldId id="311" r:id="rId5"/>
    <p:sldId id="262" r:id="rId6"/>
    <p:sldId id="313" r:id="rId7"/>
    <p:sldId id="265" r:id="rId8"/>
    <p:sldId id="312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2881"/>
    <a:srgbClr val="982881"/>
    <a:srgbClr val="575756"/>
    <a:srgbClr val="C85997"/>
    <a:srgbClr val="406EB3"/>
    <a:srgbClr val="26478D"/>
    <a:srgbClr val="BA2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675-D273-41E3-A00E-5EA3D8F472FB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7E2C-4B4E-4473-B556-35440EE69F5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992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1 captura de información en campo: </a:t>
            </a:r>
            <a:r>
              <a:rPr lang="es-CO" dirty="0" err="1"/>
              <a:t>On</a:t>
            </a:r>
            <a:r>
              <a:rPr lang="es-CO" dirty="0"/>
              <a:t> line y Off line</a:t>
            </a:r>
          </a:p>
          <a:p>
            <a:r>
              <a:rPr lang="es-CO" dirty="0"/>
              <a:t>2 Segmenta cada actividad económica por nivel de riesgo y productividad</a:t>
            </a:r>
          </a:p>
          <a:p>
            <a:r>
              <a:rPr lang="es-CO" dirty="0"/>
              <a:t>3 Usa</a:t>
            </a:r>
            <a:r>
              <a:rPr lang="es-CO" baseline="0" dirty="0"/>
              <a:t> un modelo experto para </a:t>
            </a:r>
            <a:r>
              <a:rPr lang="es-CO" baseline="0" dirty="0" err="1"/>
              <a:t>originacion</a:t>
            </a:r>
            <a:r>
              <a:rPr lang="es-CO" baseline="0" dirty="0"/>
              <a:t> de microcrédito</a:t>
            </a:r>
          </a:p>
          <a:p>
            <a:r>
              <a:rPr lang="es-CO" baseline="0" dirty="0"/>
              <a:t>4 automatiza el proceso a través de un motor de decisión que permite conocer la viabilidad del cliente</a:t>
            </a:r>
          </a:p>
          <a:p>
            <a:r>
              <a:rPr lang="es-CO" baseline="0" dirty="0"/>
              <a:t>5 Considera </a:t>
            </a:r>
            <a:r>
              <a:rPr lang="es-CO" baseline="0" dirty="0" err="1"/>
              <a:t>variabels</a:t>
            </a:r>
            <a:r>
              <a:rPr lang="es-CO" baseline="0" dirty="0"/>
              <a:t> de las solicitud, Vs la </a:t>
            </a:r>
            <a:r>
              <a:rPr lang="es-CO" baseline="0" dirty="0" err="1"/>
              <a:t>informacion</a:t>
            </a:r>
            <a:r>
              <a:rPr lang="es-CO" baseline="0" dirty="0"/>
              <a:t> del buró en la decisión.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EB823-41C0-9D4C-916A-C8BFE20D5F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88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125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509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524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88" y="-183397"/>
            <a:ext cx="4705147" cy="1475260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59" y="2721497"/>
            <a:ext cx="5329101" cy="172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52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52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2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97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62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591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89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0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3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2459" y="3967942"/>
            <a:ext cx="4444675" cy="1025921"/>
          </a:xfrm>
        </p:spPr>
        <p:txBody>
          <a:bodyPr anchor="t">
            <a:normAutofit/>
          </a:bodyPr>
          <a:lstStyle>
            <a:lvl1pPr algn="l">
              <a:defRPr sz="2933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2459" y="4993864"/>
            <a:ext cx="4444675" cy="410369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3841" y="-4372"/>
            <a:ext cx="7016136" cy="603482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5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09" y="2056544"/>
            <a:ext cx="10515600" cy="61615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043" y="3624541"/>
            <a:ext cx="1786583" cy="22748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75756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31/01/2019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8793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5305"/>
            <a:ext cx="6431075" cy="2016411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894100" y="3626330"/>
            <a:ext cx="1789256" cy="227302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242180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7539637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9854021" y="3624540"/>
            <a:ext cx="1786583" cy="22139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562043" y="2908357"/>
            <a:ext cx="1786468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894101" y="2908357"/>
            <a:ext cx="1789256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5242067" y="2908357"/>
            <a:ext cx="1786583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7539642" y="2908357"/>
            <a:ext cx="1786465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9854019" y="2900914"/>
            <a:ext cx="1786583" cy="622711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28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-173059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65" y="1673092"/>
            <a:ext cx="10515600" cy="560997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838158" indent="-345001">
              <a:buFont typeface="+mj-lt"/>
              <a:buAutoNum type="arabicPeriod"/>
              <a:tabLst/>
              <a:defRPr sz="1467" b="1">
                <a:solidFill>
                  <a:srgbClr val="575756"/>
                </a:solidFill>
              </a:defRPr>
            </a:lvl2pPr>
            <a:lvl3pPr marL="1079446" indent="-226473">
              <a:tabLst/>
              <a:defRPr sz="140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772546" indent="-294203">
              <a:buFont typeface="+mj-lt"/>
              <a:buAutoNum type="arabicPeriod"/>
              <a:tabLst/>
              <a:defRPr sz="1467" b="1"/>
            </a:lvl2pPr>
            <a:lvl3pPr marL="1011716" indent="-239173">
              <a:tabLst/>
              <a:defRPr sz="140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715165" y="2368619"/>
            <a:ext cx="105156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2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88" y="2846132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31/01/2019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065" y="619256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2568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438891" y="2249441"/>
            <a:ext cx="1786583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7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829" y="3207620"/>
            <a:ext cx="5601561" cy="1113187"/>
          </a:xfrm>
        </p:spPr>
        <p:txBody>
          <a:bodyPr>
            <a:normAutofit/>
          </a:bodyPr>
          <a:lstStyle>
            <a:lvl1pPr marL="609570" indent="-609570">
              <a:buFont typeface="+mj-lt"/>
              <a:buAutoNum type="arabicPeriod"/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991" y="-368141"/>
            <a:ext cx="6044284" cy="1895135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715165" y="4398671"/>
            <a:ext cx="5963221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828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436" y="851308"/>
            <a:ext cx="5157787" cy="465539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436" y="1316847"/>
            <a:ext cx="5157787" cy="413245"/>
          </a:xfrm>
        </p:spPr>
        <p:txBody>
          <a:bodyPr anchor="t">
            <a:normAutofit/>
          </a:bodyPr>
          <a:lstStyle>
            <a:lvl1pPr marL="0" indent="0">
              <a:buNone/>
              <a:defRPr sz="2133" b="0">
                <a:solidFill>
                  <a:srgbClr val="26478D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31/01/2019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58440" y="2424689"/>
            <a:ext cx="4521761" cy="32425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849095" y="-7817"/>
            <a:ext cx="6365032" cy="567508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5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31/01/2019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2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267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72676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31/01/2019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5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7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6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0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3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42" y="5062515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02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1368425"/>
            <a:ext cx="11580284" cy="51244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7"/>
            <a:ext cx="10420349" cy="9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007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5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696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04802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304802" y="40618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80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7460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225425"/>
            <a:ext cx="10420349" cy="987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6426203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6426203" y="406817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1076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2992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2992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62992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49585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3048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048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3048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151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368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6554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45878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21464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53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11474394" y="6605588"/>
            <a:ext cx="4106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377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377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1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495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05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521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097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7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17A1B-606F-4EF5-B7B7-74683DDC8F41}" type="datetimeFigureOut">
              <a:rPr lang="es-CO" smtClean="0"/>
              <a:t>31/01/2019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067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6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31/01/2019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3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67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10584" indent="0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6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24340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474109" indent="-230706" algn="l" defTabSz="91435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71751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33.svg"/><Relationship Id="rId26" Type="http://schemas.openxmlformats.org/officeDocument/2006/relationships/image" Target="../media/image41.svg"/><Relationship Id="rId3" Type="http://schemas.openxmlformats.org/officeDocument/2006/relationships/image" Target="../media/image19.png"/><Relationship Id="rId21" Type="http://schemas.openxmlformats.org/officeDocument/2006/relationships/image" Target="../media/image28.png"/><Relationship Id="rId34" Type="http://schemas.openxmlformats.org/officeDocument/2006/relationships/image" Target="../media/image49.svg"/><Relationship Id="rId7" Type="http://schemas.openxmlformats.org/officeDocument/2006/relationships/image" Target="../media/image21.png"/><Relationship Id="rId12" Type="http://schemas.openxmlformats.org/officeDocument/2006/relationships/image" Target="../media/image27.svg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2" Type="http://schemas.openxmlformats.org/officeDocument/2006/relationships/image" Target="../media/image18.jpeg"/><Relationship Id="rId16" Type="http://schemas.openxmlformats.org/officeDocument/2006/relationships/image" Target="../media/image31.svg"/><Relationship Id="rId20" Type="http://schemas.openxmlformats.org/officeDocument/2006/relationships/image" Target="../media/image35.sv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svg"/><Relationship Id="rId11" Type="http://schemas.openxmlformats.org/officeDocument/2006/relationships/image" Target="../media/image23.png"/><Relationship Id="rId24" Type="http://schemas.openxmlformats.org/officeDocument/2006/relationships/image" Target="../media/image39.svg"/><Relationship Id="rId32" Type="http://schemas.openxmlformats.org/officeDocument/2006/relationships/image" Target="../media/image47.sv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image" Target="../media/image43.svg"/><Relationship Id="rId10" Type="http://schemas.openxmlformats.org/officeDocument/2006/relationships/image" Target="../media/image25.svg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image" Target="../media/image19.svg"/><Relationship Id="rId9" Type="http://schemas.openxmlformats.org/officeDocument/2006/relationships/image" Target="../media/image22.png"/><Relationship Id="rId14" Type="http://schemas.openxmlformats.org/officeDocument/2006/relationships/image" Target="../media/image29.svg"/><Relationship Id="rId22" Type="http://schemas.openxmlformats.org/officeDocument/2006/relationships/image" Target="../media/image37.svg"/><Relationship Id="rId27" Type="http://schemas.openxmlformats.org/officeDocument/2006/relationships/image" Target="../media/image31.png"/><Relationship Id="rId30" Type="http://schemas.openxmlformats.org/officeDocument/2006/relationships/image" Target="../media/image45.svg"/><Relationship Id="rId8" Type="http://schemas.openxmlformats.org/officeDocument/2006/relationships/image" Target="../media/image2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27949" y="476875"/>
            <a:ext cx="2955433" cy="83373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</a:rPr>
              <a:t>Dev Team</a:t>
            </a:r>
            <a:endParaRPr lang="en-US" sz="3733" u="sng" dirty="0"/>
          </a:p>
        </p:txBody>
      </p:sp>
      <p:pic>
        <p:nvPicPr>
          <p:cNvPr id="7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1946"/>
            <a:ext cx="6103567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35" y="6086751"/>
            <a:ext cx="1917756" cy="619435"/>
          </a:xfrm>
          <a:prstGeom prst="rect">
            <a:avLst/>
          </a:prstGeom>
        </p:spPr>
      </p:pic>
      <p:cxnSp>
        <p:nvCxnSpPr>
          <p:cNvPr id="10" name="Conector recto 28">
            <a:extLst>
              <a:ext uri="{FF2B5EF4-FFF2-40B4-BE49-F238E27FC236}">
                <a16:creationId xmlns:a16="http://schemas.microsoft.com/office/drawing/2014/main" id="{8EC8C1DD-CC93-4EB2-882C-4C544F9551B9}"/>
              </a:ext>
            </a:extLst>
          </p:cNvPr>
          <p:cNvCxnSpPr/>
          <p:nvPr/>
        </p:nvCxnSpPr>
        <p:spPr>
          <a:xfrm>
            <a:off x="8134066" y="1310607"/>
            <a:ext cx="2743200" cy="0"/>
          </a:xfrm>
          <a:prstGeom prst="line">
            <a:avLst/>
          </a:prstGeom>
          <a:noFill/>
          <a:ln w="38100" cap="flat" cmpd="sng" algn="ctr">
            <a:solidFill>
              <a:srgbClr val="E32D9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8898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8 CuadroTexto"/>
          <p:cNvSpPr txBox="1"/>
          <p:nvPr/>
        </p:nvSpPr>
        <p:spPr>
          <a:xfrm>
            <a:off x="895189" y="774651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s-CO" sz="32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es?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50460" y="1047289"/>
            <a:ext cx="6889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CO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35" y="6086751"/>
            <a:ext cx="1917756" cy="61943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44583" y="992007"/>
            <a:ext cx="367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1547763" y="1816932"/>
            <a:ext cx="78678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es-E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 un equipo de personas que trabajan de una forma colaborativa para construir incrementos de valor.</a:t>
            </a:r>
          </a:p>
          <a:p>
            <a:pPr algn="just">
              <a:buNone/>
            </a:pPr>
            <a:endParaRPr lang="es-E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es-E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Esta conformado por desarrolladores,  personas de pruebas, arquitectos, líderes  técnico y todas aquellas personas que aportan en la construcción del servicio o producto. En este equipo no se incluye los roles de </a:t>
            </a:r>
            <a:r>
              <a:rPr lang="es-E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scrum</a:t>
            </a:r>
            <a:r>
              <a:rPr lang="es-E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master ni </a:t>
            </a:r>
            <a:r>
              <a:rPr lang="es-E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E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es-E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None/>
            </a:pPr>
            <a:endParaRPr lang="es-E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es-ES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 se distinguen niveles, ni jerarquías, todos se reconocen como un solo equipo y como pares entre los miembros.</a:t>
            </a:r>
            <a:endParaRPr lang="es-E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84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578" y="1818231"/>
            <a:ext cx="3310167" cy="3310167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3D9F2B2-C82F-4D2D-9C40-E3CCDC1822A9}"/>
              </a:ext>
            </a:extLst>
          </p:cNvPr>
          <p:cNvGrpSpPr/>
          <p:nvPr/>
        </p:nvGrpSpPr>
        <p:grpSpPr>
          <a:xfrm>
            <a:off x="373322" y="177737"/>
            <a:ext cx="5757512" cy="3485900"/>
            <a:chOff x="592795" y="1297768"/>
            <a:chExt cx="5757512" cy="34859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EB8D068-4D0E-4F30-B2AC-AF2877E8D441}"/>
                </a:ext>
              </a:extLst>
            </p:cNvPr>
            <p:cNvSpPr/>
            <p:nvPr/>
          </p:nvSpPr>
          <p:spPr>
            <a:xfrm>
              <a:off x="592795" y="1297768"/>
              <a:ext cx="5688862" cy="34859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7617B91-B100-4005-9B05-1A6D337669E5}"/>
                </a:ext>
              </a:extLst>
            </p:cNvPr>
            <p:cNvSpPr txBox="1">
              <a:spLocks/>
            </p:cNvSpPr>
            <p:nvPr/>
          </p:nvSpPr>
          <p:spPr>
            <a:xfrm>
              <a:off x="592795" y="1417015"/>
              <a:ext cx="734040" cy="3289380"/>
            </a:xfrm>
            <a:prstGeom prst="rect">
              <a:avLst/>
            </a:prstGeom>
          </p:spPr>
          <p:txBody>
            <a:bodyPr vert="vert270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40"/>
              <a:r>
                <a:rPr lang="es-ES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Valores ágiles</a:t>
              </a:r>
              <a:endParaRPr lang="en-US" sz="1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12AAF3C1-49C0-4679-9965-98AE38A3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862618" y="1636418"/>
              <a:ext cx="795528" cy="819634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41A646C-000B-4B71-8409-81030D9FB683}"/>
                </a:ext>
              </a:extLst>
            </p:cNvPr>
            <p:cNvSpPr/>
            <p:nvPr/>
          </p:nvSpPr>
          <p:spPr>
            <a:xfrm>
              <a:off x="636174" y="2454471"/>
              <a:ext cx="3382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Individuos e interacciones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procesos y herramientas</a:t>
              </a:r>
              <a:endParaRPr lang="es-CO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9A8A5E0-120C-4387-B86B-3C30875A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77221" y="1711849"/>
              <a:ext cx="795528" cy="677272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761BCA0-A27B-455E-8FB4-5028C0E57900}"/>
                </a:ext>
              </a:extLst>
            </p:cNvPr>
            <p:cNvSpPr/>
            <p:nvPr/>
          </p:nvSpPr>
          <p:spPr>
            <a:xfrm>
              <a:off x="3199662" y="2464299"/>
              <a:ext cx="31506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Productos funcionando 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documentación extensiva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A1560A2B-3A69-4C60-94AA-2F1B0057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757477" y="3198674"/>
              <a:ext cx="976440" cy="65096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A891952-DDE9-4636-B2B4-6914344440C6}"/>
                </a:ext>
              </a:extLst>
            </p:cNvPr>
            <p:cNvSpPr/>
            <p:nvPr/>
          </p:nvSpPr>
          <p:spPr>
            <a:xfrm>
              <a:off x="752288" y="3777361"/>
              <a:ext cx="31506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Colaboración entre áreas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negociación contractual</a:t>
              </a:r>
              <a:r>
                <a:rPr lang="es-CO" sz="16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3A611537-62DF-4FDD-AA71-642E3A18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36972" y="3115163"/>
              <a:ext cx="735777" cy="662198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7730224-60FB-4888-98A2-9DF001B2AAFF}"/>
                </a:ext>
              </a:extLst>
            </p:cNvPr>
            <p:cNvSpPr/>
            <p:nvPr/>
          </p:nvSpPr>
          <p:spPr>
            <a:xfrm>
              <a:off x="3345652" y="3894383"/>
              <a:ext cx="29184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Respuesta ante el cambio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seguir un plan.</a:t>
              </a:r>
            </a:p>
          </p:txBody>
        </p:sp>
      </p:grp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1201B93-AAB7-4CD7-B168-4829D00A1961}"/>
              </a:ext>
            </a:extLst>
          </p:cNvPr>
          <p:cNvSpPr/>
          <p:nvPr/>
        </p:nvSpPr>
        <p:spPr>
          <a:xfrm>
            <a:off x="373322" y="3780659"/>
            <a:ext cx="7888175" cy="278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97BB1B2-30A5-4E37-854B-582B691E6EBE}"/>
              </a:ext>
            </a:extLst>
          </p:cNvPr>
          <p:cNvGrpSpPr/>
          <p:nvPr/>
        </p:nvGrpSpPr>
        <p:grpSpPr>
          <a:xfrm>
            <a:off x="1003026" y="3865900"/>
            <a:ext cx="7075057" cy="2547625"/>
            <a:chOff x="698512" y="1719861"/>
            <a:chExt cx="7075057" cy="2547625"/>
          </a:xfrm>
        </p:grpSpPr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1435C9FA-4F21-4C4D-9398-385C1F6E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293085" y="1789860"/>
              <a:ext cx="674554" cy="626147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6305F4BE-E529-4484-80F5-1420E8FED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50501" y="1845429"/>
              <a:ext cx="714681" cy="536011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C0FD6146-C93B-461F-AC0B-831F742D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49684" y="1719861"/>
              <a:ext cx="737175" cy="68373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F3DCC34D-EFE4-453D-AB86-E8A0D416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656413" y="1816801"/>
              <a:ext cx="522919" cy="522919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2443F6E5-4648-4605-BF33-18686AF0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=""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21684" y="1783738"/>
              <a:ext cx="587542" cy="587542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1750A9F5-0957-4995-9521-A6227F20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=""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915004" y="1950081"/>
              <a:ext cx="490760" cy="490760"/>
            </a:xfrm>
            <a:prstGeom prst="rect">
              <a:avLst/>
            </a:prstGeom>
          </p:spPr>
        </p:pic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DE7A1433-18C9-4385-A4E6-1E53230A0CDC}"/>
                </a:ext>
              </a:extLst>
            </p:cNvPr>
            <p:cNvSpPr txBox="1">
              <a:spLocks/>
            </p:cNvSpPr>
            <p:nvPr/>
          </p:nvSpPr>
          <p:spPr>
            <a:xfrm>
              <a:off x="982367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Satisfacción</a:t>
              </a:r>
            </a:p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 cliente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F7F7236D-7E95-4DFC-BC44-C489006F6F1C}"/>
                </a:ext>
              </a:extLst>
            </p:cNvPr>
            <p:cNvSpPr txBox="1">
              <a:spLocks/>
            </p:cNvSpPr>
            <p:nvPr/>
          </p:nvSpPr>
          <p:spPr>
            <a:xfrm>
              <a:off x="2173889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cambios son bienvenidos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91ED74D1-2936-45ED-9D9D-D4E239D40F1F}"/>
                </a:ext>
              </a:extLst>
            </p:cNvPr>
            <p:cNvSpPr txBox="1">
              <a:spLocks/>
            </p:cNvSpPr>
            <p:nvPr/>
          </p:nvSpPr>
          <p:spPr>
            <a:xfrm>
              <a:off x="3192196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frecuente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939E7C78-20DB-4A6F-9567-086C2DB6271E}"/>
                </a:ext>
              </a:extLst>
            </p:cNvPr>
            <p:cNvSpPr txBox="1">
              <a:spLocks/>
            </p:cNvSpPr>
            <p:nvPr/>
          </p:nvSpPr>
          <p:spPr>
            <a:xfrm>
              <a:off x="4216799" y="2293841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Trabajo colaborativo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4BDF24FD-7CB8-42D8-90E5-CBD05FE6F8A9}"/>
                </a:ext>
              </a:extLst>
            </p:cNvPr>
            <p:cNvSpPr txBox="1">
              <a:spLocks/>
            </p:cNvSpPr>
            <p:nvPr/>
          </p:nvSpPr>
          <p:spPr>
            <a:xfrm>
              <a:off x="5336999" y="2347218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Motivados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AD4ED3D0-39DA-4899-B030-AF351CA60E97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Comunicación cara a cara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8EDCEA23-1EBA-4ADC-9305-EE341EE41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=""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471989" y="2960073"/>
              <a:ext cx="601614" cy="601613"/>
            </a:xfrm>
            <a:prstGeom prst="rect">
              <a:avLst/>
            </a:prstGeom>
          </p:spPr>
        </p:pic>
        <p:pic>
          <p:nvPicPr>
            <p:cNvPr id="58" name="Gráfico 57">
              <a:extLst>
                <a:ext uri="{FF2B5EF4-FFF2-40B4-BE49-F238E27FC236}">
                  <a16:creationId xmlns:a16="http://schemas.microsoft.com/office/drawing/2014/main" id="{D5D2690C-DFDF-4CBE-8D20-DD16DAAB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=""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354404" y="3011579"/>
              <a:ext cx="616439" cy="616439"/>
            </a:xfrm>
            <a:prstGeom prst="rect">
              <a:avLst/>
            </a:prstGeom>
          </p:spPr>
        </p:pic>
        <p:pic>
          <p:nvPicPr>
            <p:cNvPr id="59" name="Gráfico 58">
              <a:extLst>
                <a:ext uri="{FF2B5EF4-FFF2-40B4-BE49-F238E27FC236}">
                  <a16:creationId xmlns:a16="http://schemas.microsoft.com/office/drawing/2014/main" id="{C77192CD-C5E4-4783-8B3E-7A7BC3C6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405502" y="2969951"/>
              <a:ext cx="669336" cy="669336"/>
            </a:xfrm>
            <a:prstGeom prst="rect">
              <a:avLst/>
            </a:prstGeom>
          </p:spPr>
        </p:pic>
        <p:pic>
          <p:nvPicPr>
            <p:cNvPr id="60" name="Gráfico 59">
              <a:extLst>
                <a:ext uri="{FF2B5EF4-FFF2-40B4-BE49-F238E27FC236}">
                  <a16:creationId xmlns:a16="http://schemas.microsoft.com/office/drawing/2014/main" id="{7D388B47-BE5D-4BEB-8260-AFB4F00E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=""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4538135" y="3009238"/>
              <a:ext cx="619196" cy="619194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4D3DB717-ED0A-4966-B7D2-0432EC5E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5701182" y="3113136"/>
              <a:ext cx="574997" cy="574997"/>
            </a:xfrm>
            <a:prstGeom prst="rect">
              <a:avLst/>
            </a:prstGeom>
          </p:spPr>
        </p:pic>
        <p:pic>
          <p:nvPicPr>
            <p:cNvPr id="62" name="Gráfico 61">
              <a:extLst>
                <a:ext uri="{FF2B5EF4-FFF2-40B4-BE49-F238E27FC236}">
                  <a16:creationId xmlns:a16="http://schemas.microsoft.com/office/drawing/2014/main" id="{A706B908-D204-4F06-BEFA-1AB6E44DB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6827802" y="3009238"/>
              <a:ext cx="593348" cy="593348"/>
            </a:xfrm>
            <a:prstGeom prst="rect">
              <a:avLst/>
            </a:prstGeom>
          </p:spPr>
        </p:pic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FBE2BD2E-3DD8-44B1-A148-2ADF57DE3F73}"/>
                </a:ext>
              </a:extLst>
            </p:cNvPr>
            <p:cNvSpPr txBox="1">
              <a:spLocks/>
            </p:cNvSpPr>
            <p:nvPr/>
          </p:nvSpPr>
          <p:spPr>
            <a:xfrm>
              <a:off x="698512" y="3627335"/>
              <a:ext cx="1844740" cy="593348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05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 principal medida de progresos es producto funcionando</a:t>
              </a:r>
              <a:endParaRPr lang="en-US" sz="105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A1C26421-A5DA-4798-827E-25745B4F5649}"/>
                </a:ext>
              </a:extLst>
            </p:cNvPr>
            <p:cNvSpPr txBox="1">
              <a:spLocks/>
            </p:cNvSpPr>
            <p:nvPr/>
          </p:nvSpPr>
          <p:spPr>
            <a:xfrm>
              <a:off x="2099268" y="3563229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Desarrollo sostenible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21B991B0-169F-461D-B6F0-865EF2FBC04C}"/>
                </a:ext>
              </a:extLst>
            </p:cNvPr>
            <p:cNvSpPr txBox="1">
              <a:spLocks/>
            </p:cNvSpPr>
            <p:nvPr/>
          </p:nvSpPr>
          <p:spPr>
            <a:xfrm>
              <a:off x="3090347" y="3630673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Excelencia técnica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D797CA0A-038A-4DC3-AC1A-CDD6A7F458FC}"/>
                </a:ext>
              </a:extLst>
            </p:cNvPr>
            <p:cNvSpPr txBox="1">
              <a:spLocks/>
            </p:cNvSpPr>
            <p:nvPr/>
          </p:nvSpPr>
          <p:spPr>
            <a:xfrm>
              <a:off x="4180358" y="362733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Simplicidad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B9EBCA20-CFB9-4DCA-851F-13DC58469F2A}"/>
                </a:ext>
              </a:extLst>
            </p:cNvPr>
            <p:cNvSpPr txBox="1">
              <a:spLocks/>
            </p:cNvSpPr>
            <p:nvPr/>
          </p:nvSpPr>
          <p:spPr>
            <a:xfrm>
              <a:off x="5186967" y="3674139"/>
              <a:ext cx="1635375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auto-organizados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7058E161-4289-43E7-87ED-8C310EB165DB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3609754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Mejora Continua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DB892D7E-352E-409B-B1C2-42E49DB87F35}"/>
              </a:ext>
            </a:extLst>
          </p:cNvPr>
          <p:cNvSpPr txBox="1">
            <a:spLocks/>
          </p:cNvSpPr>
          <p:nvPr/>
        </p:nvSpPr>
        <p:spPr>
          <a:xfrm>
            <a:off x="470057" y="3865899"/>
            <a:ext cx="734040" cy="2695118"/>
          </a:xfrm>
          <a:prstGeom prst="rect">
            <a:avLst/>
          </a:prstGeom>
        </p:spPr>
        <p:txBody>
          <a:bodyPr vert="vert270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1219140"/>
            <a:r>
              <a:rPr lang="es-ES" sz="1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  <a:endParaRPr lang="en-US" sz="16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Bocadillo: ovalado 72">
            <a:extLst>
              <a:ext uri="{FF2B5EF4-FFF2-40B4-BE49-F238E27FC236}">
                <a16:creationId xmlns:a16="http://schemas.microsoft.com/office/drawing/2014/main" id="{A9C45811-E4A3-4C6E-BDC6-1286EC807AA0}"/>
              </a:ext>
            </a:extLst>
          </p:cNvPr>
          <p:cNvSpPr/>
          <p:nvPr/>
        </p:nvSpPr>
        <p:spPr>
          <a:xfrm>
            <a:off x="8366078" y="177737"/>
            <a:ext cx="3669978" cy="1523472"/>
          </a:xfrm>
          <a:prstGeom prst="wedgeEllipseCallout">
            <a:avLst>
              <a:gd name="adj1" fmla="val -10699"/>
              <a:gd name="adj2" fmla="val 73052"/>
            </a:avLst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Nuestro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Dev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r>
              <a:rPr lang="es-ES" dirty="0" smtClean="0">
                <a:latin typeface="Arial" panose="020B0604020202020204" pitchFamily="34" charset="0"/>
                <a:cs typeface="Arial" panose="020B0604020202020204" pitchFamily="34" charset="0"/>
              </a:rPr>
              <a:t>  Trabaja sobre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los valores y guiados por los Principios Ágiles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31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66" y="2155104"/>
            <a:ext cx="4242444" cy="424244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7115856" y="2898703"/>
            <a:ext cx="2437577" cy="797331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0" name="Rectángulo 19"/>
          <p:cNvSpPr/>
          <p:nvPr/>
        </p:nvSpPr>
        <p:spPr>
          <a:xfrm>
            <a:off x="4708479" y="4669009"/>
            <a:ext cx="2308269" cy="81262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1" name="Rectángulo 20"/>
          <p:cNvSpPr/>
          <p:nvPr/>
        </p:nvSpPr>
        <p:spPr>
          <a:xfrm>
            <a:off x="4708479" y="3795859"/>
            <a:ext cx="2308271" cy="805907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2" name="Rectángulo 21"/>
          <p:cNvSpPr/>
          <p:nvPr/>
        </p:nvSpPr>
        <p:spPr>
          <a:xfrm>
            <a:off x="7115855" y="3795859"/>
            <a:ext cx="2437578" cy="805882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3" name="Rectángulo 22"/>
          <p:cNvSpPr/>
          <p:nvPr/>
        </p:nvSpPr>
        <p:spPr>
          <a:xfrm>
            <a:off x="7111947" y="4673519"/>
            <a:ext cx="2441485" cy="80811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grpSp>
        <p:nvGrpSpPr>
          <p:cNvPr id="26" name="Grupo 25"/>
          <p:cNvGrpSpPr/>
          <p:nvPr/>
        </p:nvGrpSpPr>
        <p:grpSpPr>
          <a:xfrm>
            <a:off x="4751175" y="1993382"/>
            <a:ext cx="2446589" cy="808381"/>
            <a:chOff x="4735902" y="489802"/>
            <a:chExt cx="2158643" cy="808381"/>
          </a:xfrm>
        </p:grpSpPr>
        <p:sp>
          <p:nvSpPr>
            <p:cNvPr id="8" name="Rectángulo 7"/>
            <p:cNvSpPr/>
            <p:nvPr/>
          </p:nvSpPr>
          <p:spPr>
            <a:xfrm>
              <a:off x="4735902" y="489802"/>
              <a:ext cx="2036605" cy="808381"/>
            </a:xfrm>
            <a:prstGeom prst="rect">
              <a:avLst/>
            </a:prstGeom>
            <a:solidFill>
              <a:srgbClr val="BA2F7D"/>
            </a:solidFill>
            <a:ln>
              <a:solidFill>
                <a:srgbClr val="BA2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5449369" y="504447"/>
              <a:ext cx="1445176" cy="27699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endParaRPr lang="es-CO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Rectángulo 16"/>
          <p:cNvSpPr/>
          <p:nvPr/>
        </p:nvSpPr>
        <p:spPr>
          <a:xfrm>
            <a:off x="4708479" y="2893076"/>
            <a:ext cx="2308271" cy="80295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7" name="Rectángulo 6"/>
          <p:cNvSpPr/>
          <p:nvPr/>
        </p:nvSpPr>
        <p:spPr>
          <a:xfrm>
            <a:off x="5336273" y="2917920"/>
            <a:ext cx="1724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Asistir a todas las sesiones y reuniones donde se requiera </a:t>
            </a:r>
            <a:endParaRPr lang="es-CO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7115855" y="1982088"/>
            <a:ext cx="2437578" cy="804867"/>
          </a:xfrm>
          <a:prstGeom prst="rect">
            <a:avLst/>
          </a:prstGeom>
          <a:solidFill>
            <a:srgbClr val="BA2F7D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10" name="Rectángulo 9"/>
          <p:cNvSpPr/>
          <p:nvPr/>
        </p:nvSpPr>
        <p:spPr>
          <a:xfrm>
            <a:off x="7811343" y="2925266"/>
            <a:ext cx="16782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Comunicarse de manera asertiva y no violenta con sus compañeros.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5569303" y="3854548"/>
            <a:ext cx="146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Contribuir a la mejora continua.</a:t>
            </a:r>
          </a:p>
          <a:p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469072" y="4668090"/>
            <a:ext cx="1566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Ayudar a identificar y resolver  </a:t>
            </a:r>
            <a:r>
              <a:rPr lang="es-ES" sz="12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enablers</a:t>
            </a:r>
            <a:r>
              <a:rPr lang="es-E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técnicos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813430" y="4691299"/>
            <a:ext cx="16761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Ayudar al PO en el refinamiento de las HU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345588" y="5683858"/>
            <a:ext cx="17851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021307" y="3831114"/>
            <a:ext cx="15797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Asegurar la calidad de los productos y servicios construidos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B2BD2D2-82C4-43B1-ABC9-4F6AE90AD503}"/>
              </a:ext>
            </a:extLst>
          </p:cNvPr>
          <p:cNvGrpSpPr/>
          <p:nvPr/>
        </p:nvGrpSpPr>
        <p:grpSpPr>
          <a:xfrm>
            <a:off x="4836219" y="600279"/>
            <a:ext cx="4450707" cy="1077218"/>
            <a:chOff x="4910924" y="583581"/>
            <a:chExt cx="4450707" cy="1077218"/>
          </a:xfrm>
        </p:grpSpPr>
        <p:sp>
          <p:nvSpPr>
            <p:cNvPr id="29" name="8 CuadroTexto"/>
            <p:cNvSpPr txBox="1"/>
            <p:nvPr/>
          </p:nvSpPr>
          <p:spPr>
            <a:xfrm>
              <a:off x="4910924" y="583581"/>
              <a:ext cx="439094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Responsabilidades</a:t>
              </a:r>
            </a:p>
            <a:p>
              <a:pPr defTabSz="914377"/>
              <a:r>
                <a:rPr lang="es-ES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</a:t>
              </a:r>
              <a:r>
                <a:rPr lang="es-ES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Conector recto 35"/>
            <p:cNvCxnSpPr/>
            <p:nvPr/>
          </p:nvCxnSpPr>
          <p:spPr>
            <a:xfrm>
              <a:off x="4970685" y="1191610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Imagen 55">
            <a:extLst>
              <a:ext uri="{FF2B5EF4-FFF2-40B4-BE49-F238E27FC236}">
                <a16:creationId xmlns:a16="http://schemas.microsoft.com/office/drawing/2014/main" id="{F573C8B4-4DCF-4945-B90E-E3860B10A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02" y="5759161"/>
            <a:ext cx="470271" cy="470271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181" y="3006235"/>
            <a:ext cx="613047" cy="613047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10" y="4744553"/>
            <a:ext cx="613047" cy="613047"/>
          </a:xfrm>
          <a:prstGeom prst="rect">
            <a:avLst/>
          </a:prstGeom>
        </p:spPr>
      </p:pic>
      <p:sp>
        <p:nvSpPr>
          <p:cNvPr id="39" name="Rectángulo 38"/>
          <p:cNvSpPr/>
          <p:nvPr/>
        </p:nvSpPr>
        <p:spPr>
          <a:xfrm>
            <a:off x="5460375" y="2116282"/>
            <a:ext cx="1680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Trabajar de manera colaborativa y en equipo.</a:t>
            </a:r>
          </a:p>
        </p:txBody>
      </p:sp>
      <p:sp>
        <p:nvSpPr>
          <p:cNvPr id="41" name="Rectángulo 40"/>
          <p:cNvSpPr/>
          <p:nvPr/>
        </p:nvSpPr>
        <p:spPr>
          <a:xfrm>
            <a:off x="7876857" y="2030502"/>
            <a:ext cx="17241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Ser auto organizados y gestionar sus propias tareas.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71" y="2053043"/>
            <a:ext cx="613047" cy="61304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871" y="2079350"/>
            <a:ext cx="613579" cy="61357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31" y="2926110"/>
            <a:ext cx="613047" cy="61304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88" y="3892276"/>
            <a:ext cx="613579" cy="613579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269" y="3846505"/>
            <a:ext cx="613047" cy="613047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613" y="4802261"/>
            <a:ext cx="613047" cy="613047"/>
          </a:xfrm>
          <a:prstGeom prst="rect">
            <a:avLst/>
          </a:prstGeom>
        </p:spPr>
      </p:pic>
      <p:sp>
        <p:nvSpPr>
          <p:cNvPr id="42" name="Rectángulo 41"/>
          <p:cNvSpPr/>
          <p:nvPr/>
        </p:nvSpPr>
        <p:spPr>
          <a:xfrm>
            <a:off x="4714029" y="5617806"/>
            <a:ext cx="2308269" cy="804373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43" name="Rectángulo 42"/>
          <p:cNvSpPr/>
          <p:nvPr/>
        </p:nvSpPr>
        <p:spPr>
          <a:xfrm>
            <a:off x="7111947" y="5623584"/>
            <a:ext cx="2447035" cy="798595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44" name="Rectángulo 43"/>
          <p:cNvSpPr/>
          <p:nvPr/>
        </p:nvSpPr>
        <p:spPr>
          <a:xfrm>
            <a:off x="5443980" y="5708200"/>
            <a:ext cx="1785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Cumplir con los compromisos obtenidos en los PI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7902316" y="5657308"/>
            <a:ext cx="15267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Hacer uso de las buenas practicas para la ejecución de sus tareas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254" y="5738811"/>
            <a:ext cx="613047" cy="61304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99" y="5724575"/>
            <a:ext cx="613579" cy="6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ángulo 46"/>
          <p:cNvSpPr/>
          <p:nvPr/>
        </p:nvSpPr>
        <p:spPr>
          <a:xfrm>
            <a:off x="686110" y="3792100"/>
            <a:ext cx="11145329" cy="1884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/>
          <p:cNvSpPr/>
          <p:nvPr/>
        </p:nvSpPr>
        <p:spPr>
          <a:xfrm>
            <a:off x="638355" y="1846211"/>
            <a:ext cx="11145329" cy="175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/>
          <p:cNvGrpSpPr/>
          <p:nvPr/>
        </p:nvGrpSpPr>
        <p:grpSpPr>
          <a:xfrm>
            <a:off x="900058" y="2235989"/>
            <a:ext cx="1560989" cy="1055972"/>
            <a:chOff x="1757516" y="591673"/>
            <a:chExt cx="1560989" cy="1055972"/>
          </a:xfrm>
        </p:grpSpPr>
        <p:sp>
          <p:nvSpPr>
            <p:cNvPr id="10" name="Rectángulo redondeado 9"/>
            <p:cNvSpPr/>
            <p:nvPr/>
          </p:nvSpPr>
          <p:spPr>
            <a:xfrm>
              <a:off x="1757516" y="845389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57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1400" dirty="0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77331" y="591673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2623154" y="2235989"/>
            <a:ext cx="1560989" cy="1055972"/>
            <a:chOff x="3551381" y="591673"/>
            <a:chExt cx="1560989" cy="1055972"/>
          </a:xfrm>
        </p:grpSpPr>
        <p:sp>
          <p:nvSpPr>
            <p:cNvPr id="12" name="Rectángulo redondeado 11"/>
            <p:cNvSpPr/>
            <p:nvPr/>
          </p:nvSpPr>
          <p:spPr>
            <a:xfrm>
              <a:off x="3551381" y="845389"/>
              <a:ext cx="1560989" cy="802256"/>
            </a:xfrm>
            <a:prstGeom prst="roundRect">
              <a:avLst/>
            </a:prstGeom>
            <a:solidFill>
              <a:srgbClr val="26478D"/>
            </a:solidFill>
            <a:ln>
              <a:solidFill>
                <a:srgbClr val="57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Refinamiento HU</a:t>
              </a:r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51497" y="591673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4363208" y="2232500"/>
            <a:ext cx="1560989" cy="1055972"/>
            <a:chOff x="3831761" y="3038699"/>
            <a:chExt cx="1560989" cy="1055972"/>
          </a:xfrm>
        </p:grpSpPr>
        <p:sp>
          <p:nvSpPr>
            <p:cNvPr id="14" name="Rectángulo redondeado 13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632881"/>
            </a:solidFill>
            <a:ln>
              <a:solidFill>
                <a:srgbClr val="63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1897953" y="3968370"/>
            <a:ext cx="1560989" cy="1055972"/>
            <a:chOff x="3831761" y="3038699"/>
            <a:chExt cx="1560989" cy="1055972"/>
          </a:xfrm>
        </p:grpSpPr>
        <p:sp>
          <p:nvSpPr>
            <p:cNvPr id="18" name="Rectángulo redondeado 17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Iteration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9602781" y="2199247"/>
            <a:ext cx="1560989" cy="1068483"/>
            <a:chOff x="3831761" y="3038699"/>
            <a:chExt cx="1560989" cy="1068483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31761" y="3304926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Inspect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Adapt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6905972" y="3968370"/>
            <a:ext cx="1560989" cy="1055972"/>
            <a:chOff x="3831761" y="3038699"/>
            <a:chExt cx="1560989" cy="1055972"/>
          </a:xfrm>
        </p:grpSpPr>
        <p:sp>
          <p:nvSpPr>
            <p:cNvPr id="24" name="Rectángulo redondeado 23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Innovation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7857466" y="2211758"/>
            <a:ext cx="1560989" cy="1055972"/>
            <a:chOff x="3831761" y="3038699"/>
            <a:chExt cx="1560989" cy="1055972"/>
          </a:xfrm>
        </p:grpSpPr>
        <p:sp>
          <p:nvSpPr>
            <p:cNvPr id="27" name="Rectángulo redondeado 26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Demo</a:t>
              </a: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12151" y="2232500"/>
            <a:ext cx="1560989" cy="1055972"/>
            <a:chOff x="3831761" y="3038699"/>
            <a:chExt cx="1560989" cy="1055972"/>
          </a:xfrm>
        </p:grpSpPr>
        <p:sp>
          <p:nvSpPr>
            <p:cNvPr id="30" name="Rectángulo redondeado 29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982881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of Scrum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8637960" y="3950128"/>
            <a:ext cx="1560989" cy="1055972"/>
            <a:chOff x="3831761" y="3038699"/>
            <a:chExt cx="1560989" cy="1055972"/>
          </a:xfrm>
        </p:grpSpPr>
        <p:sp>
          <p:nvSpPr>
            <p:cNvPr id="36" name="Rectángulo redondeado 35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Daily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Meeting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5232190" y="3979581"/>
            <a:ext cx="1560989" cy="1055972"/>
            <a:chOff x="3831761" y="3038699"/>
            <a:chExt cx="1560989" cy="1055972"/>
          </a:xfrm>
        </p:grpSpPr>
        <p:sp>
          <p:nvSpPr>
            <p:cNvPr id="39" name="Rectángulo redondeado 38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Iteration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Retrospective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3558408" y="3979581"/>
            <a:ext cx="1560989" cy="1055972"/>
            <a:chOff x="3831761" y="3038699"/>
            <a:chExt cx="1560989" cy="1055972"/>
          </a:xfrm>
        </p:grpSpPr>
        <p:sp>
          <p:nvSpPr>
            <p:cNvPr id="42" name="Rectángulo redondeado 41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Iteration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Review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CuadroTexto 48"/>
          <p:cNvSpPr txBox="1"/>
          <p:nvPr/>
        </p:nvSpPr>
        <p:spPr>
          <a:xfrm>
            <a:off x="214488" y="1846211"/>
            <a:ext cx="461665" cy="17508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230972" y="3852700"/>
            <a:ext cx="461665" cy="18236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973188C8-3C3C-4FEB-B883-76B3A2F5A5BD}"/>
              </a:ext>
            </a:extLst>
          </p:cNvPr>
          <p:cNvGrpSpPr/>
          <p:nvPr/>
        </p:nvGrpSpPr>
        <p:grpSpPr>
          <a:xfrm>
            <a:off x="235693" y="382625"/>
            <a:ext cx="7058242" cy="1077218"/>
            <a:chOff x="4910924" y="583581"/>
            <a:chExt cx="7058242" cy="1077218"/>
          </a:xfrm>
        </p:grpSpPr>
        <p:sp>
          <p:nvSpPr>
            <p:cNvPr id="52" name="8 CuadroTexto">
              <a:extLst>
                <a:ext uri="{FF2B5EF4-FFF2-40B4-BE49-F238E27FC236}">
                  <a16:creationId xmlns:a16="http://schemas.microsoft.com/office/drawing/2014/main" id="{55B4A57E-9D9D-43F9-A6D3-BFDFFBF29CA7}"/>
                </a:ext>
              </a:extLst>
            </p:cNvPr>
            <p:cNvSpPr txBox="1"/>
            <p:nvPr/>
          </p:nvSpPr>
          <p:spPr>
            <a:xfrm>
              <a:off x="4910924" y="583581"/>
              <a:ext cx="65539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Debe Participar Activamente </a:t>
              </a:r>
            </a:p>
            <a:p>
              <a:pPr defTabSz="914377"/>
              <a:r>
                <a:rPr lang="es-CO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</a:t>
              </a:r>
              <a:r>
                <a:rPr lang="es-CO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35C3BF88-B933-46D1-8C48-B025EC8F8536}"/>
                </a:ext>
              </a:extLst>
            </p:cNvPr>
            <p:cNvCxnSpPr>
              <a:cxnSpLocks/>
            </p:cNvCxnSpPr>
            <p:nvPr/>
          </p:nvCxnSpPr>
          <p:spPr>
            <a:xfrm>
              <a:off x="4970685" y="1189074"/>
              <a:ext cx="6998481" cy="0"/>
            </a:xfrm>
            <a:prstGeom prst="line">
              <a:avLst/>
            </a:prstGeom>
            <a:ln w="1905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164AD5C9-B4B8-4A1D-9902-CE6DDFAEE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59" y="2330635"/>
            <a:ext cx="321878" cy="32187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E637F45-8D46-41A6-BE98-9FB3E88CD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80" y="2351154"/>
            <a:ext cx="321878" cy="32187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9150F59-4D66-4F24-B1E4-7867BD545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763" y="2351154"/>
            <a:ext cx="321878" cy="321878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0424329E-E27F-4AB5-A3E7-A90BBE2DF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06" y="4068782"/>
            <a:ext cx="321878" cy="32187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FBC0EB2C-0962-48CE-AEAB-D4866E1ED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06" y="2351154"/>
            <a:ext cx="321878" cy="32187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2FBEA641-ACAD-4DFC-8D87-3DCB445CBA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11" y="2325277"/>
            <a:ext cx="321878" cy="32187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3F596334-EE73-47A3-B117-F8FEDFBE2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949" y="2325277"/>
            <a:ext cx="321878" cy="321878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3685685B-A279-4AE3-B5FE-1DC109471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08" y="4087024"/>
            <a:ext cx="321878" cy="321878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06BB567E-EE0A-4D67-945D-548B7A6E28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62" y="4101304"/>
            <a:ext cx="321878" cy="321878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3D7BD7E2-4A76-450F-B5FD-D55E128D3B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01" y="4101304"/>
            <a:ext cx="321878" cy="321878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C30B18A4-B545-4068-9B79-70B7C3849A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86" y="4055416"/>
            <a:ext cx="321878" cy="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7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E66E61D3-BCC7-43A8-81E2-41E671B68DD2}"/>
              </a:ext>
            </a:extLst>
          </p:cNvPr>
          <p:cNvGrpSpPr/>
          <p:nvPr/>
        </p:nvGrpSpPr>
        <p:grpSpPr>
          <a:xfrm>
            <a:off x="256186" y="124323"/>
            <a:ext cx="4462108" cy="1077218"/>
            <a:chOff x="4910924" y="583581"/>
            <a:chExt cx="4462108" cy="1077218"/>
          </a:xfrm>
        </p:grpSpPr>
        <p:sp>
          <p:nvSpPr>
            <p:cNvPr id="10" name="8 CuadroTexto">
              <a:extLst>
                <a:ext uri="{FF2B5EF4-FFF2-40B4-BE49-F238E27FC236}">
                  <a16:creationId xmlns:a16="http://schemas.microsoft.com/office/drawing/2014/main" id="{87C1A4A5-39AE-4FCC-92E4-F7EB81CB6F2F}"/>
                </a:ext>
              </a:extLst>
            </p:cNvPr>
            <p:cNvSpPr txBox="1"/>
            <p:nvPr/>
          </p:nvSpPr>
          <p:spPr>
            <a:xfrm>
              <a:off x="4910924" y="583581"/>
              <a:ext cx="264687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Cualidades</a:t>
              </a:r>
            </a:p>
            <a:p>
              <a:pPr defTabSz="914377"/>
              <a:r>
                <a:rPr lang="es-ES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</a:t>
              </a:r>
              <a:r>
                <a:rPr lang="es-ES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ES" sz="2800" b="1" dirty="0" err="1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Team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F4FEB5BA-8889-4C33-AC02-4F8CB4E199DE}"/>
                </a:ext>
              </a:extLst>
            </p:cNvPr>
            <p:cNvCxnSpPr/>
            <p:nvPr/>
          </p:nvCxnSpPr>
          <p:spPr>
            <a:xfrm>
              <a:off x="4982086" y="1164722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1F90-7C01-42AB-AF40-CD1CEC33AC70}"/>
              </a:ext>
            </a:extLst>
          </p:cNvPr>
          <p:cNvSpPr txBox="1"/>
          <p:nvPr/>
        </p:nvSpPr>
        <p:spPr>
          <a:xfrm>
            <a:off x="715536" y="1491035"/>
            <a:ext cx="3610181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 en equipo</a:t>
            </a:r>
          </a:p>
          <a:p>
            <a:endParaRPr lang="es-CO" sz="1400" dirty="0" smtClean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Trabaja de forma colaborativa, y bajo objetivos y propósitos de equipo. Los logros, compromisos y responsabilidades son de todos.</a:t>
            </a:r>
            <a:endParaRPr lang="es-ES" sz="14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648697" y="3227079"/>
            <a:ext cx="36101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</a:t>
            </a:r>
          </a:p>
          <a:p>
            <a:pPr algn="just"/>
            <a:endParaRPr lang="es-ES" cap="all" dirty="0" smtClean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Expresa sus puntos de vista e ideas de una forma clara, respetando las opiniones de sus compañeros. Se comunica respetuosamente hacia los demás</a:t>
            </a:r>
            <a:r>
              <a:rPr lang="es-ES" sz="12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80F7B7-E2DF-45D9-87A7-C4FCC1C15673}"/>
              </a:ext>
            </a:extLst>
          </p:cNvPr>
          <p:cNvSpPr/>
          <p:nvPr/>
        </p:nvSpPr>
        <p:spPr>
          <a:xfrm>
            <a:off x="4832608" y="1383313"/>
            <a:ext cx="302671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resolutivo</a:t>
            </a:r>
            <a:endParaRPr lang="es-ES" sz="1200" dirty="0" smtClean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Tiene la capacidad de resolver eficientemente problemas, basado en sus conocimientos y capacidades.</a:t>
            </a:r>
            <a:endParaRPr lang="es-CO" sz="1400" dirty="0" smtClean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6494E39-467C-4138-8593-C99343F66832}"/>
              </a:ext>
            </a:extLst>
          </p:cNvPr>
          <p:cNvCxnSpPr>
            <a:cxnSpLocks/>
          </p:cNvCxnSpPr>
          <p:nvPr/>
        </p:nvCxnSpPr>
        <p:spPr>
          <a:xfrm flipV="1">
            <a:off x="4540873" y="1229574"/>
            <a:ext cx="0" cy="5143930"/>
          </a:xfrm>
          <a:prstGeom prst="line">
            <a:avLst/>
          </a:prstGeom>
          <a:ln w="19050">
            <a:solidFill>
              <a:srgbClr val="C85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4761028" y="3155208"/>
            <a:ext cx="333377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Compromiso</a:t>
            </a:r>
          </a:p>
          <a:p>
            <a:pPr algn="just"/>
            <a:endParaRPr lang="es-ES" cap="all" dirty="0" smtClean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Contribuye </a:t>
            </a:r>
            <a:r>
              <a:rPr lang="es-ES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cumplimiento de los objetivos trazados, mediante la ejecución de las tareas que se encuentran bajo la responsabilidad tanto individual como del equipo.</a:t>
            </a:r>
          </a:p>
          <a:p>
            <a:pPr algn="just"/>
            <a:endParaRPr lang="es-ES" sz="1200" dirty="0" smtClean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8474519" y="1383313"/>
            <a:ext cx="361018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Conocimiento técnico</a:t>
            </a:r>
          </a:p>
          <a:p>
            <a:pPr algn="just"/>
            <a:endParaRPr lang="es-ES" sz="14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Cuenta con los conocimientos y experiencia necesarios para la construcción del producto o servicio que se generara para satisfacer una necesidad u oportunidad del negocio.</a:t>
            </a:r>
            <a:endParaRPr lang="es-ES" sz="14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6494E39-467C-4138-8593-C99343F66832}"/>
              </a:ext>
            </a:extLst>
          </p:cNvPr>
          <p:cNvCxnSpPr>
            <a:cxnSpLocks/>
          </p:cNvCxnSpPr>
          <p:nvPr/>
        </p:nvCxnSpPr>
        <p:spPr>
          <a:xfrm flipV="1">
            <a:off x="8231854" y="1229574"/>
            <a:ext cx="0" cy="5143930"/>
          </a:xfrm>
          <a:prstGeom prst="line">
            <a:avLst/>
          </a:prstGeom>
          <a:ln w="19050">
            <a:solidFill>
              <a:srgbClr val="C85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8327390" y="3709206"/>
            <a:ext cx="361018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propositivo</a:t>
            </a:r>
          </a:p>
          <a:p>
            <a:pPr algn="just"/>
            <a:endParaRPr lang="es-ES" cap="all" dirty="0" smtClean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sus conocimientos y experiencia aporta con ideas para entregar un mejor producto o servicio.</a:t>
            </a:r>
          </a:p>
        </p:txBody>
      </p:sp>
    </p:spTree>
    <p:extLst>
      <p:ext uri="{BB962C8B-B14F-4D97-AF65-F5344CB8AC3E}">
        <p14:creationId xmlns:p14="http://schemas.microsoft.com/office/powerpoint/2010/main" val="38336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56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10136</TotalTime>
  <Words>500</Words>
  <Application>Microsoft Office PowerPoint</Application>
  <PresentationFormat>Panorámica</PresentationFormat>
  <Paragraphs>84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.AppleSystemUIFont</vt:lpstr>
      <vt:lpstr>Arial</vt:lpstr>
      <vt:lpstr>Calibri</vt:lpstr>
      <vt:lpstr>Calibri Light</vt:lpstr>
      <vt:lpstr>Tahoma</vt:lpstr>
      <vt:lpstr>Tema de Office</vt:lpstr>
      <vt:lpstr>Office Theme</vt:lpstr>
      <vt:lpstr>Dev Team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Owner</dc:title>
  <dc:creator>Rene</dc:creator>
  <cp:lastModifiedBy>Rene</cp:lastModifiedBy>
  <cp:revision>132</cp:revision>
  <dcterms:created xsi:type="dcterms:W3CDTF">2018-12-09T13:24:54Z</dcterms:created>
  <dcterms:modified xsi:type="dcterms:W3CDTF">2019-01-31T14:31:15Z</dcterms:modified>
</cp:coreProperties>
</file>